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handoutMasterIdLst>
    <p:handoutMasterId r:id="rId21"/>
  </p:handoutMasterIdLst>
  <p:sldIdLst>
    <p:sldId id="256" r:id="rId2"/>
    <p:sldId id="272" r:id="rId3"/>
    <p:sldId id="277" r:id="rId4"/>
    <p:sldId id="289" r:id="rId5"/>
    <p:sldId id="275" r:id="rId6"/>
    <p:sldId id="273" r:id="rId7"/>
    <p:sldId id="291" r:id="rId8"/>
    <p:sldId id="292" r:id="rId9"/>
    <p:sldId id="293" r:id="rId10"/>
    <p:sldId id="298" r:id="rId11"/>
    <p:sldId id="294" r:id="rId12"/>
    <p:sldId id="299" r:id="rId13"/>
    <p:sldId id="295" r:id="rId14"/>
    <p:sldId id="297" r:id="rId15"/>
    <p:sldId id="290" r:id="rId16"/>
    <p:sldId id="300" r:id="rId17"/>
    <p:sldId id="301" r:id="rId18"/>
    <p:sldId id="279" r:id="rId19"/>
    <p:sldId id="29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3913" autoAdjust="0"/>
  </p:normalViewPr>
  <p:slideViewPr>
    <p:cSldViewPr>
      <p:cViewPr varScale="1">
        <p:scale>
          <a:sx n="103" d="100"/>
          <a:sy n="103" d="100"/>
        </p:scale>
        <p:origin x="124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ocsd-srv\t_data\Accounting%20Budget%20&amp;%20Finance\Revenues\Water%20System%20Rate%20Analysis\2020%20Rate%20Analysis\Water%20Rate%20Comparis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en-US" sz="1600">
                <a:solidFill>
                  <a:srgbClr val="002060"/>
                </a:solidFill>
              </a:rPr>
              <a:t>Bi-Monthly Water Rate Comparison</a:t>
            </a:r>
            <a:r>
              <a:rPr lang="en-US" sz="1600" baseline="0">
                <a:solidFill>
                  <a:srgbClr val="002060"/>
                </a:solidFill>
              </a:rPr>
              <a:t> - </a:t>
            </a:r>
            <a:r>
              <a:rPr lang="en-US" sz="1600">
                <a:solidFill>
                  <a:srgbClr val="002060"/>
                </a:solidFill>
              </a:rPr>
              <a:t>(SFR) 15 Units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268902535634589E-2"/>
          <c:y val="0.13115143234144608"/>
          <c:w val="0.96070551738696475"/>
          <c:h val="0.80646382453863641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A89B-4EC2-972A-C8A9854697D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A89B-4EC2-972A-C8A9854697D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A89B-4EC2-972A-C8A9854697D8}"/>
              </c:ext>
            </c:extLst>
          </c:dPt>
          <c:dLbls>
            <c:dLbl>
              <c:idx val="10"/>
              <c:tx>
                <c:rich>
                  <a:bodyPr/>
                  <a:lstStyle/>
                  <a:p>
                    <a:fld id="{BEE07955-3775-4CE8-8E1C-BD2DC7B677E7}" type="VALUE">
                      <a:rPr lang="en-US" sz="90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A89B-4EC2-972A-C8A9854697D8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5ED245D1-E7B5-4D2C-A593-A709536CD5E6}" type="VALUE">
                      <a:rPr lang="en-US" sz="90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89B-4EC2-972A-C8A9854697D8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B75D0E27-A808-4581-B907-7819C39BFC92}" type="VALUE">
                      <a:rPr lang="en-US" sz="90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A89B-4EC2-972A-C8A9854697D8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F98FD8BA-DAF5-40DB-8B74-B90610F6209E}" type="VALUE">
                      <a:rPr lang="en-US" sz="90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89B-4EC2-972A-C8A9854697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'Rate Summary 2020'!$A$3:$A$16</c:f>
              <c:strCache>
                <c:ptCount val="14"/>
                <c:pt idx="0">
                  <c:v>CSD 1</c:v>
                </c:pt>
                <c:pt idx="1">
                  <c:v>CSD 2</c:v>
                </c:pt>
                <c:pt idx="2">
                  <c:v>OCSD Current Rate</c:v>
                </c:pt>
                <c:pt idx="3">
                  <c:v>City 1</c:v>
                </c:pt>
                <c:pt idx="4">
                  <c:v>City 3</c:v>
                </c:pt>
                <c:pt idx="5">
                  <c:v>City 2</c:v>
                </c:pt>
                <c:pt idx="6">
                  <c:v>OCSD Phased Increase</c:v>
                </c:pt>
                <c:pt idx="7">
                  <c:v>CSD 4</c:v>
                </c:pt>
                <c:pt idx="8">
                  <c:v>CSD 3</c:v>
                </c:pt>
                <c:pt idx="9">
                  <c:v>OCSD Single Increase</c:v>
                </c:pt>
                <c:pt idx="10">
                  <c:v>CSD 6</c:v>
                </c:pt>
                <c:pt idx="11">
                  <c:v>CSD 5</c:v>
                </c:pt>
                <c:pt idx="12">
                  <c:v>CSD 7</c:v>
                </c:pt>
                <c:pt idx="13">
                  <c:v>CSD 8</c:v>
                </c:pt>
              </c:strCache>
            </c:strRef>
          </c:cat>
          <c:val>
            <c:numRef>
              <c:f>'Rate Summary 2020'!$C$3:$C$16</c:f>
              <c:numCache>
                <c:formatCode>_("$"* #,##0.00_);_("$"* \(#,##0.00\);_("$"* "-"??_);_(@_)</c:formatCode>
                <c:ptCount val="14"/>
                <c:pt idx="0">
                  <c:v>79.989999999999995</c:v>
                </c:pt>
                <c:pt idx="1">
                  <c:v>92.19</c:v>
                </c:pt>
                <c:pt idx="2">
                  <c:v>114.49000000000001</c:v>
                </c:pt>
                <c:pt idx="3">
                  <c:v>115.72</c:v>
                </c:pt>
                <c:pt idx="4">
                  <c:v>116.68</c:v>
                </c:pt>
                <c:pt idx="5">
                  <c:v>116.91000000000001</c:v>
                </c:pt>
                <c:pt idx="6">
                  <c:v>138.56</c:v>
                </c:pt>
                <c:pt idx="7">
                  <c:v>140.84</c:v>
                </c:pt>
                <c:pt idx="8">
                  <c:v>148</c:v>
                </c:pt>
                <c:pt idx="9">
                  <c:v>150.41</c:v>
                </c:pt>
                <c:pt idx="10">
                  <c:v>184.82999999999998</c:v>
                </c:pt>
                <c:pt idx="11">
                  <c:v>186.25</c:v>
                </c:pt>
                <c:pt idx="12">
                  <c:v>198.39000000000001</c:v>
                </c:pt>
                <c:pt idx="13">
                  <c:v>274.34000000000003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89B-4EC2-972A-C8A9854697D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278287231"/>
        <c:axId val="1763783503"/>
      </c:barChart>
      <c:catAx>
        <c:axId val="1278287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3783503"/>
        <c:crosses val="autoZero"/>
        <c:auto val="1"/>
        <c:lblAlgn val="ctr"/>
        <c:lblOffset val="100"/>
        <c:noMultiLvlLbl val="0"/>
      </c:catAx>
      <c:valAx>
        <c:axId val="1763783503"/>
        <c:scaling>
          <c:orientation val="minMax"/>
          <c:min val="0"/>
        </c:scaling>
        <c:delete val="0"/>
        <c:axPos val="l"/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8287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F7EC8-50CE-4A61-9846-5872E224ECBA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FC7E4-C785-4D51-9ED5-B81C788198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92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0B57D3-443B-45C7-9B8F-79F9280B15D0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57D3-443B-45C7-9B8F-79F9280B15D0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57D3-443B-45C7-9B8F-79F9280B15D0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57D3-443B-45C7-9B8F-79F9280B15D0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57D3-443B-45C7-9B8F-79F9280B15D0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57D3-443B-45C7-9B8F-79F9280B15D0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57D3-443B-45C7-9B8F-79F9280B15D0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57D3-443B-45C7-9B8F-79F9280B15D0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57D3-443B-45C7-9B8F-79F9280B15D0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30B57D3-443B-45C7-9B8F-79F9280B15D0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0B57D3-443B-45C7-9B8F-79F9280B15D0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0B57D3-443B-45C7-9B8F-79F9280B15D0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CA6E27-67D0-4190-940B-EB1BB25D8C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2210762"/>
          </a:xfrm>
        </p:spPr>
        <p:txBody>
          <a:bodyPr>
            <a:normAutofit fontScale="90000"/>
          </a:bodyPr>
          <a:lstStyle/>
          <a:p>
            <a:r>
              <a:rPr lang="en-US" dirty="0"/>
              <a:t>Oceano Community Services District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569993"/>
          </a:xfrm>
        </p:spPr>
        <p:txBody>
          <a:bodyPr/>
          <a:lstStyle/>
          <a:p>
            <a:r>
              <a:rPr lang="en-US" dirty="0">
                <a:solidFill>
                  <a:srgbClr val="003A1A"/>
                </a:solidFill>
              </a:rPr>
              <a:t>Water System Revenues</a:t>
            </a:r>
          </a:p>
          <a:p>
            <a:r>
              <a:rPr lang="en-US" dirty="0">
                <a:solidFill>
                  <a:srgbClr val="003A1A"/>
                </a:solidFill>
              </a:rPr>
              <a:t>Study Session</a:t>
            </a:r>
          </a:p>
          <a:p>
            <a:r>
              <a:rPr lang="en-US" dirty="0">
                <a:solidFill>
                  <a:srgbClr val="003A1A"/>
                </a:solidFill>
              </a:rPr>
              <a:t>&amp; Policy Direction</a:t>
            </a:r>
          </a:p>
          <a:p>
            <a:endParaRPr lang="en-US" dirty="0"/>
          </a:p>
        </p:txBody>
      </p:sp>
      <p:pic>
        <p:nvPicPr>
          <p:cNvPr id="7" name="Picture 6" descr="logo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362200"/>
            <a:ext cx="2362200" cy="24158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5068"/>
            <a:ext cx="8305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 algn="ctr"/>
            <a:r>
              <a:rPr lang="en-US" sz="2400" u="sng" dirty="0">
                <a:latin typeface="Arial" pitchFamily="34" charset="0"/>
                <a:cs typeface="Arial" pitchFamily="34" charset="0"/>
              </a:rPr>
              <a:t>Initial Policy Direction on Water System Revenues</a:t>
            </a: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a Multi-Family customer class be created?</a:t>
            </a:r>
          </a:p>
          <a:p>
            <a:pPr marL="801688" lvl="1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A523AA3-3825-4696-B761-773670D8A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214467"/>
              </p:ext>
            </p:extLst>
          </p:nvPr>
        </p:nvGraphicFramePr>
        <p:xfrm>
          <a:off x="762000" y="2514600"/>
          <a:ext cx="7772399" cy="2438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0543">
                  <a:extLst>
                    <a:ext uri="{9D8B030D-6E8A-4147-A177-3AD203B41FA5}">
                      <a16:colId xmlns:a16="http://schemas.microsoft.com/office/drawing/2014/main" val="1514907234"/>
                    </a:ext>
                  </a:extLst>
                </a:gridCol>
                <a:gridCol w="2590543">
                  <a:extLst>
                    <a:ext uri="{9D8B030D-6E8A-4147-A177-3AD203B41FA5}">
                      <a16:colId xmlns:a16="http://schemas.microsoft.com/office/drawing/2014/main" val="2881784525"/>
                    </a:ext>
                  </a:extLst>
                </a:gridCol>
                <a:gridCol w="2591313">
                  <a:extLst>
                    <a:ext uri="{9D8B030D-6E8A-4147-A177-3AD203B41FA5}">
                      <a16:colId xmlns:a16="http://schemas.microsoft.com/office/drawing/2014/main" val="4177111947"/>
                    </a:ext>
                  </a:extLst>
                </a:gridCol>
              </a:tblGrid>
              <a:tr h="60450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Option 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Option B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0551131"/>
                  </a:ext>
                </a:extLst>
              </a:tr>
              <a:tr h="604506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Single Family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Multi Family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Residential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552263"/>
                  </a:ext>
                </a:extLst>
              </a:tr>
              <a:tr h="1229387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$ 60.53</a:t>
                      </a:r>
                    </a:p>
                    <a:p>
                      <a:pPr marL="0" marR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Minimum bi-monthly charge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$ 45.39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Minimum bi-monthly charge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$ 54.94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Minimum bi-monthly charge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2340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203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5068"/>
            <a:ext cx="83058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 algn="ctr"/>
            <a:r>
              <a:rPr lang="en-US" sz="2400" u="sng" dirty="0">
                <a:latin typeface="Arial" pitchFamily="34" charset="0"/>
                <a:cs typeface="Arial" pitchFamily="34" charset="0"/>
              </a:rPr>
              <a:t>Initial Policy Direction on Water System Revenues</a:t>
            </a: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the usage rate be uniform or two-tiered?</a:t>
            </a:r>
          </a:p>
          <a:p>
            <a:pPr marL="801688" lvl="1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1258888" lvl="2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Currently 5 tiers</a:t>
            </a:r>
          </a:p>
          <a:p>
            <a:pPr marL="1258888" lvl="2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1258888" lvl="2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San Juan Capistrano court decision</a:t>
            </a:r>
          </a:p>
          <a:p>
            <a:pPr marL="1258888" lvl="2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1258888" lvl="2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Uniform rate has same rate for all water usage</a:t>
            </a:r>
          </a:p>
          <a:p>
            <a:pPr marL="1258888" lvl="2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1258888" lvl="2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Two tiers would be tied directly to the cost of Lopez and State Water</a:t>
            </a:r>
          </a:p>
          <a:p>
            <a:pPr marL="801688" lvl="1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endParaRPr lang="en-US" sz="2000" dirty="0"/>
          </a:p>
          <a:p>
            <a:pPr lvl="1">
              <a:buFont typeface="Wingdings" pitchFamily="2" charset="2"/>
              <a:buChar char="v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93234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5068"/>
            <a:ext cx="8305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 algn="ctr"/>
            <a:r>
              <a:rPr lang="en-US" sz="2400" u="sng" dirty="0">
                <a:latin typeface="Arial" pitchFamily="34" charset="0"/>
                <a:cs typeface="Arial" pitchFamily="34" charset="0"/>
              </a:rPr>
              <a:t>Initial Policy Direction on Water System Revenues</a:t>
            </a: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the usage rate be uniform or two-tiered?</a:t>
            </a:r>
          </a:p>
          <a:p>
            <a:pPr marL="801688" lvl="1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endParaRPr lang="en-US" sz="2000" dirty="0"/>
          </a:p>
          <a:p>
            <a:pPr lvl="1">
              <a:buFont typeface="Wingdings" pitchFamily="2" charset="2"/>
              <a:buChar char="v"/>
            </a:pPr>
            <a:endParaRPr lang="en-US" sz="2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E8E87DA-A3E2-4105-9434-DDC5D30C6E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623700"/>
              </p:ext>
            </p:extLst>
          </p:nvPr>
        </p:nvGraphicFramePr>
        <p:xfrm>
          <a:off x="457200" y="2743200"/>
          <a:ext cx="8001000" cy="2362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9056">
                  <a:extLst>
                    <a:ext uri="{9D8B030D-6E8A-4147-A177-3AD203B41FA5}">
                      <a16:colId xmlns:a16="http://schemas.microsoft.com/office/drawing/2014/main" val="2662800300"/>
                    </a:ext>
                  </a:extLst>
                </a:gridCol>
                <a:gridCol w="2501553">
                  <a:extLst>
                    <a:ext uri="{9D8B030D-6E8A-4147-A177-3AD203B41FA5}">
                      <a16:colId xmlns:a16="http://schemas.microsoft.com/office/drawing/2014/main" val="851120085"/>
                    </a:ext>
                  </a:extLst>
                </a:gridCol>
                <a:gridCol w="2930391">
                  <a:extLst>
                    <a:ext uri="{9D8B030D-6E8A-4147-A177-3AD203B41FA5}">
                      <a16:colId xmlns:a16="http://schemas.microsoft.com/office/drawing/2014/main" val="1658046889"/>
                    </a:ext>
                  </a:extLst>
                </a:gridCol>
              </a:tblGrid>
              <a:tr h="47244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Option 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Option B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1578794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Tier #1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Tier #2</a:t>
                      </a:r>
                      <a:endParaRPr lang="en-US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Uniform Rate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6574219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 to 6 Units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Over 6 Units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All Units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60565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$3.30 per Unit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$6.47 per Unit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$5.07 per Unit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052362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Lopez Water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 Water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Lopez &amp; State Water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974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406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5068"/>
            <a:ext cx="83058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 algn="ctr"/>
            <a:r>
              <a:rPr lang="en-US" sz="2400" u="sng" dirty="0">
                <a:latin typeface="Arial" pitchFamily="34" charset="0"/>
                <a:cs typeface="Arial" pitchFamily="34" charset="0"/>
              </a:rPr>
              <a:t>Initial Policy Direction on Water System Revenues</a:t>
            </a: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increase be done all at once or phased in?</a:t>
            </a:r>
          </a:p>
          <a:p>
            <a:pPr marL="801688" lvl="1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1258888" lvl="2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Single increase in Year 1 with inflationary increases after</a:t>
            </a:r>
          </a:p>
          <a:p>
            <a:pPr marL="1716088" lvl="3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Combined 27% between base and usage rate</a:t>
            </a:r>
          </a:p>
          <a:p>
            <a:pPr marL="1258888" lvl="2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1258888" lvl="2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Three year phase in</a:t>
            </a:r>
          </a:p>
          <a:p>
            <a:pPr marL="1716088" lvl="3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Year 1 - 13%</a:t>
            </a:r>
          </a:p>
          <a:p>
            <a:pPr marL="1716088" lvl="3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Year 2 - 10%</a:t>
            </a:r>
          </a:p>
          <a:p>
            <a:pPr marL="1716088" lvl="3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Year 3 - 10%</a:t>
            </a:r>
          </a:p>
          <a:p>
            <a:pPr marL="1716088" lvl="3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endParaRPr lang="en-US" sz="2000" dirty="0"/>
          </a:p>
          <a:p>
            <a:pPr lvl="1">
              <a:buFont typeface="Wingdings" pitchFamily="2" charset="2"/>
              <a:buChar char="v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62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5069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 algn="ctr"/>
            <a:r>
              <a:rPr lang="en-US" sz="2400" u="sng" dirty="0">
                <a:latin typeface="Arial" pitchFamily="34" charset="0"/>
                <a:cs typeface="Arial" pitchFamily="34" charset="0"/>
              </a:rPr>
              <a:t>OCEANO CSD </a:t>
            </a:r>
          </a:p>
          <a:p>
            <a:pPr marL="463550" indent="-463550" algn="ctr"/>
            <a:r>
              <a:rPr lang="en-US" sz="2400" u="sng" dirty="0">
                <a:latin typeface="Arial" pitchFamily="34" charset="0"/>
                <a:cs typeface="Arial" pitchFamily="34" charset="0"/>
              </a:rPr>
              <a:t>RESIDENTIAL WATER AFFORDABILITY</a:t>
            </a: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endParaRPr lang="en-US" sz="20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3904179-603D-4B04-AC93-01F82EC54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810459"/>
              </p:ext>
            </p:extLst>
          </p:nvPr>
        </p:nvGraphicFramePr>
        <p:xfrm>
          <a:off x="1371600" y="1905000"/>
          <a:ext cx="6629400" cy="400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3450015313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38131471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598311489"/>
                    </a:ext>
                  </a:extLst>
                </a:gridCol>
              </a:tblGrid>
              <a:tr h="5397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of MHI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23947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r>
                        <a:rPr lang="en-US" dirty="0"/>
                        <a:t>Median Household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$39,000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022288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311129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r>
                        <a:rPr lang="en-US" dirty="0"/>
                        <a:t>Affordability Thresholds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$585-$1,560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1.5-4%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691649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82360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r>
                        <a:rPr lang="en-US" dirty="0"/>
                        <a:t>Average Water Cost </a:t>
                      </a:r>
                    </a:p>
                    <a:p>
                      <a:r>
                        <a:rPr lang="en-US" dirty="0"/>
                        <a:t>(Single Increase)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$903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06940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188852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r>
                        <a:rPr lang="en-US" dirty="0"/>
                        <a:t>Average Water Cost  (Phased Increase)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$832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927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522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63550" indent="-463550"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Proposition 218 Limitations</a:t>
            </a:r>
          </a:p>
          <a:p>
            <a:pPr marL="463550" indent="-463550">
              <a:buFont typeface="Wingdings" pitchFamily="2" charset="2"/>
              <a:buChar char="ü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Create Multi-family customer class</a:t>
            </a:r>
          </a:p>
          <a:p>
            <a:pPr marL="463550" indent="-463550">
              <a:buFont typeface="Wingdings" pitchFamily="2" charset="2"/>
              <a:buChar char="ü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Ease burden by phasing in increases</a:t>
            </a:r>
          </a:p>
          <a:p>
            <a:pPr marL="719582" lvl="1" indent="-463550">
              <a:buFont typeface="Wingdings" pitchFamily="2" charset="2"/>
              <a:buChar char="ü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CIP</a:t>
            </a:r>
          </a:p>
          <a:p>
            <a:pPr marL="719582" lvl="1" indent="-463550">
              <a:buFont typeface="Wingdings" pitchFamily="2" charset="2"/>
              <a:buChar char="ü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Rates</a:t>
            </a:r>
          </a:p>
          <a:p>
            <a:pPr marL="463550" indent="-463550">
              <a:buFont typeface="Wingdings" pitchFamily="2" charset="2"/>
              <a:buChar char="ü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Target savings from grants to low income</a:t>
            </a:r>
          </a:p>
          <a:p>
            <a:pPr marL="463550" indent="-463550">
              <a:buFont typeface="Wingdings" pitchFamily="2" charset="2"/>
              <a:buChar char="ü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State Program</a:t>
            </a:r>
          </a:p>
          <a:p>
            <a:pPr>
              <a:buFont typeface="Wingdings" pitchFamily="2" charset="2"/>
              <a:buChar char="v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Addressing Affordability</a:t>
            </a:r>
          </a:p>
        </p:txBody>
      </p:sp>
    </p:spTree>
    <p:extLst>
      <p:ext uri="{BB962C8B-B14F-4D97-AF65-F5344CB8AC3E}">
        <p14:creationId xmlns:p14="http://schemas.microsoft.com/office/powerpoint/2010/main" val="1662197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4998161-6CE5-4233-A2E2-B00A591318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6911619"/>
              </p:ext>
            </p:extLst>
          </p:nvPr>
        </p:nvGraphicFramePr>
        <p:xfrm>
          <a:off x="304800" y="685800"/>
          <a:ext cx="8305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715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63550">
              <a:buFont typeface="Wingdings" pitchFamily="2" charset="2"/>
              <a:buChar char="ü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Proposition 218 &amp; Timing</a:t>
            </a:r>
          </a:p>
          <a:p>
            <a:pPr marL="463550" indent="-463550">
              <a:buFont typeface="Wingdings" pitchFamily="2" charset="2"/>
              <a:buChar char="ü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Early August introduce ordinance</a:t>
            </a:r>
          </a:p>
          <a:p>
            <a:pPr marL="463550" indent="-463550">
              <a:buFont typeface="Wingdings" pitchFamily="2" charset="2"/>
              <a:buChar char="ü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Protest Hearing in October</a:t>
            </a:r>
          </a:p>
          <a:p>
            <a:pPr marL="463550" indent="-463550">
              <a:buFont typeface="Wingdings" pitchFamily="2" charset="2"/>
              <a:buChar char="ü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Rates effective starting billing period in November</a:t>
            </a:r>
          </a:p>
          <a:p>
            <a:pPr>
              <a:buFont typeface="Wingdings" pitchFamily="2" charset="2"/>
              <a:buChar char="v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PROCESS AND NEXT STEPS</a:t>
            </a:r>
          </a:p>
        </p:txBody>
      </p:sp>
    </p:spTree>
    <p:extLst>
      <p:ext uri="{BB962C8B-B14F-4D97-AF65-F5344CB8AC3E}">
        <p14:creationId xmlns:p14="http://schemas.microsoft.com/office/powerpoint/2010/main" val="3601895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Proposition 218</a:t>
            </a:r>
          </a:p>
          <a:p>
            <a:pPr lvl="1">
              <a:buFont typeface="Wingdings" pitchFamily="2" charset="2"/>
              <a:buChar char="v"/>
            </a:pPr>
            <a:r>
              <a:rPr lang="en-US" dirty="0">
                <a:latin typeface="Arial" pitchFamily="34" charset="0"/>
                <a:cs typeface="Arial" pitchFamily="34" charset="0"/>
              </a:rPr>
              <a:t>Services Charges / Property Related Fees</a:t>
            </a:r>
          </a:p>
          <a:p>
            <a:pPr lvl="2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Protest Hearing, </a:t>
            </a:r>
          </a:p>
          <a:p>
            <a:pPr lvl="3"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Not sooner than 45 days after the  Notice…</a:t>
            </a:r>
          </a:p>
          <a:p>
            <a:pPr lvl="2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Noticing Requirements, with specific details,</a:t>
            </a:r>
          </a:p>
          <a:p>
            <a:pPr lvl="3"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The Amount (the Rate Structure)</a:t>
            </a:r>
          </a:p>
          <a:p>
            <a:pPr lvl="3"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The Basis upon which the Amount is Calculated</a:t>
            </a:r>
          </a:p>
          <a:p>
            <a:pPr lvl="3"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The Reason; and,</a:t>
            </a:r>
          </a:p>
          <a:p>
            <a:pPr lvl="3">
              <a:buFont typeface="Wingdings" pitchFamily="2" charset="2"/>
              <a:buChar char="ü"/>
            </a:pPr>
            <a:r>
              <a:rPr lang="en-US" dirty="0">
                <a:latin typeface="Arial" pitchFamily="34" charset="0"/>
                <a:cs typeface="Arial" pitchFamily="34" charset="0"/>
              </a:rPr>
              <a:t>The Date, Time and Location of the Public Hearing</a:t>
            </a:r>
          </a:p>
          <a:p>
            <a:pPr lvl="3">
              <a:buFont typeface="Wingdings" pitchFamily="2" charset="2"/>
              <a:buChar char="ü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lvl="3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PROCESS AND NEXT STEPS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5068"/>
            <a:ext cx="8305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 algn="ctr"/>
            <a:r>
              <a:rPr lang="en-US" sz="2400" u="sng" dirty="0">
                <a:latin typeface="Arial" pitchFamily="34" charset="0"/>
                <a:cs typeface="Arial" pitchFamily="34" charset="0"/>
              </a:rPr>
              <a:t>Initial Policy Direction on Water System Revenues</a:t>
            </a: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the Capital Improvement Program be funded?</a:t>
            </a:r>
          </a:p>
          <a:p>
            <a:pPr marL="801688" lvl="1" indent="-344488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6 units of water in base rate be eliminated?</a:t>
            </a:r>
          </a:p>
          <a:p>
            <a:pPr marL="801688" lvl="1" indent="-344488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a Multi-Family customer class be created?</a:t>
            </a:r>
          </a:p>
          <a:p>
            <a:pPr marL="801688" lvl="1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the usage rate be uniform or two-tiered?</a:t>
            </a:r>
          </a:p>
          <a:p>
            <a:pPr marL="801688" lvl="1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increase be done all at once or phased in?</a:t>
            </a:r>
          </a:p>
          <a:p>
            <a:pPr marL="801688" lvl="1" indent="-344488">
              <a:buFont typeface="Wingdings" pitchFamily="2" charset="2"/>
              <a:buChar char="v"/>
            </a:pPr>
            <a:endParaRPr lang="en-US" sz="2000" dirty="0"/>
          </a:p>
          <a:p>
            <a:pPr lvl="1">
              <a:buFont typeface="Wingdings" pitchFamily="2" charset="2"/>
              <a:buChar char="v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84453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478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>
                <a:latin typeface="Arial" pitchFamily="34" charset="0"/>
                <a:cs typeface="Arial" pitchFamily="34" charset="0"/>
              </a:rPr>
              <a:t>Ordinance 2015-01&amp;2017-01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sz="2200" dirty="0">
                <a:latin typeface="Arial" pitchFamily="34" charset="0"/>
                <a:cs typeface="Arial" pitchFamily="34" charset="0"/>
              </a:rPr>
              <a:t>ESTABLISHED WATER SERVICE CHARGES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7772400" cy="2590800"/>
          </a:xfrm>
        </p:spPr>
        <p:txBody>
          <a:bodyPr>
            <a:normAutofit/>
          </a:bodyPr>
          <a:lstStyle/>
          <a:p>
            <a:pPr marL="225425" indent="-225425" algn="l">
              <a:buFont typeface="Wingdings" pitchFamily="2" charset="2"/>
              <a:buChar char="q"/>
            </a:pPr>
            <a:r>
              <a:rPr lang="en-US" dirty="0"/>
              <a:t>Enacted in the midst of a drought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25425" indent="-225425" algn="l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25425" indent="-225425" algn="l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Customers continue to conserve water</a:t>
            </a:r>
          </a:p>
          <a:p>
            <a:pPr marL="225425" indent="-225425" algn="l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25425" indent="-225425" algn="l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Existing rates insufficient to cover water costs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FEDC276-62A9-45C7-9426-E5AD70C65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7756068" cy="614632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838200"/>
            <a:ext cx="7467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itchFamily="34" charset="0"/>
                <a:cs typeface="Arial" pitchFamily="34" charset="0"/>
              </a:rPr>
              <a:t>WATER SYSTEM REVENUES</a:t>
            </a:r>
          </a:p>
          <a:p>
            <a:pPr algn="ctr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63550" indent="-463550" algn="ctr"/>
            <a:r>
              <a:rPr lang="en-US" sz="2000" u="sng" dirty="0">
                <a:latin typeface="Arial" pitchFamily="34" charset="0"/>
                <a:cs typeface="Arial" pitchFamily="34" charset="0"/>
              </a:rPr>
              <a:t>What was NOT addressed in prior ordinances?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The District’s Long Term Plan</a:t>
            </a:r>
          </a:p>
          <a:p>
            <a:pPr marL="463550" indent="-463550">
              <a:buFont typeface="Wingdings" pitchFamily="2" charset="2"/>
              <a:buChar char="ü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920750" lvl="1" indent="-463550">
              <a:buFont typeface="Wingdings" pitchFamily="2" charset="2"/>
              <a:buChar char="v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System Infrastructure Repairs (CIP)</a:t>
            </a:r>
          </a:p>
          <a:p>
            <a:pPr marL="920750" lvl="1" indent="-463550">
              <a:buFont typeface="Wingdings" pitchFamily="2" charset="2"/>
              <a:buChar char="v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Staffing Needs</a:t>
            </a:r>
          </a:p>
          <a:p>
            <a:pPr marL="920750" lvl="1" indent="-463550">
              <a:buFont typeface="Wingdings" pitchFamily="2" charset="2"/>
              <a:buChar char="v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Financial Reserves</a:t>
            </a:r>
          </a:p>
          <a:p>
            <a:pPr marL="920750" lvl="1" indent="-463550">
              <a:buFont typeface="Wingdings" pitchFamily="2" charset="2"/>
              <a:buChar char="v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69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762000"/>
            <a:ext cx="7772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GOALS FOR DISCUSSION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Initial Policy Direction on Water System Revenues</a:t>
            </a:r>
          </a:p>
          <a:p>
            <a:pPr marL="463550" indent="-463550">
              <a:buFont typeface="Wingdings" pitchFamily="2" charset="2"/>
              <a:buChar char="ü"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463550" indent="-463550">
              <a:buFont typeface="Wingdings" pitchFamily="2" charset="2"/>
              <a:buChar char="ü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Process &amp; Next Steps</a:t>
            </a:r>
          </a:p>
          <a:p>
            <a:pPr marL="463550" indent="-463550">
              <a:buFont typeface="Wingdings" pitchFamily="2" charset="2"/>
              <a:buChar char="ü"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5068"/>
            <a:ext cx="8305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 algn="ctr"/>
            <a:r>
              <a:rPr lang="en-US" sz="2400" u="sng" dirty="0">
                <a:latin typeface="Arial" pitchFamily="34" charset="0"/>
                <a:cs typeface="Arial" pitchFamily="34" charset="0"/>
              </a:rPr>
              <a:t>Initial Policy Direction on Water System Revenues</a:t>
            </a: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the Capital Improvement Program be funded?</a:t>
            </a:r>
          </a:p>
          <a:p>
            <a:pPr marL="801688" lvl="1" indent="-344488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6 units of water in base rate be eliminated?</a:t>
            </a:r>
          </a:p>
          <a:p>
            <a:pPr marL="801688" lvl="1" indent="-344488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a Multi-Family customer class be created?</a:t>
            </a:r>
          </a:p>
          <a:p>
            <a:pPr marL="801688" lvl="1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the usage rate be uniform or two-tiered?</a:t>
            </a:r>
          </a:p>
          <a:p>
            <a:pPr marL="801688" lvl="1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increase be done all at once or phased in?</a:t>
            </a:r>
          </a:p>
          <a:p>
            <a:pPr marL="801688" lvl="1" indent="-344488">
              <a:buFont typeface="Wingdings" pitchFamily="2" charset="2"/>
              <a:buChar char="v"/>
            </a:pPr>
            <a:endParaRPr lang="en-US" sz="2000" dirty="0"/>
          </a:p>
          <a:p>
            <a:pPr lvl="1">
              <a:buFont typeface="Wingdings" pitchFamily="2" charset="2"/>
              <a:buChar char="v"/>
            </a:pP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5068"/>
            <a:ext cx="83058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 algn="ctr"/>
            <a:r>
              <a:rPr lang="en-US" sz="2400" u="sng" dirty="0">
                <a:latin typeface="Arial" pitchFamily="34" charset="0"/>
                <a:cs typeface="Arial" pitchFamily="34" charset="0"/>
              </a:rPr>
              <a:t>Initial Policy Direction on Water System Revenues</a:t>
            </a: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the Capital Improvement Program be funded?</a:t>
            </a:r>
          </a:p>
          <a:p>
            <a:pPr marL="1258888" lvl="2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1258888" lvl="2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$186,000 annual need identified in 2010</a:t>
            </a:r>
          </a:p>
          <a:p>
            <a:pPr marL="1716088" lvl="3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Was not implemented</a:t>
            </a:r>
          </a:p>
          <a:p>
            <a:pPr marL="1716088" lvl="3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Capital projects funded from reserves since</a:t>
            </a:r>
          </a:p>
          <a:p>
            <a:pPr marL="1716088" lvl="3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1258888" lvl="2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2019 CIP update identifies over $4 million needed over next 10 years</a:t>
            </a:r>
          </a:p>
          <a:p>
            <a:pPr marL="1716088" lvl="3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$150,000 annually will fund that need thru pay as you go and debt financing</a:t>
            </a:r>
          </a:p>
          <a:p>
            <a:pPr marL="1716088" lvl="3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$4.22 monthly bill impact</a:t>
            </a:r>
          </a:p>
          <a:p>
            <a:pPr marL="1716088" lvl="3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$122,000 annual depreciation expense</a:t>
            </a:r>
          </a:p>
          <a:p>
            <a:pPr marL="801688" lvl="1" indent="-344488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endParaRPr lang="en-US" sz="2000" dirty="0"/>
          </a:p>
          <a:p>
            <a:pPr lvl="1">
              <a:buFont typeface="Wingdings" pitchFamily="2" charset="2"/>
              <a:buChar char="v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4415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5068"/>
            <a:ext cx="83058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 algn="ctr"/>
            <a:r>
              <a:rPr lang="en-US" sz="2400" u="sng" dirty="0">
                <a:latin typeface="Arial" pitchFamily="34" charset="0"/>
                <a:cs typeface="Arial" pitchFamily="34" charset="0"/>
              </a:rPr>
              <a:t>Initial Policy Direction on Water System Revenues</a:t>
            </a: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6 units of water in base rate be eliminated?</a:t>
            </a:r>
          </a:p>
          <a:p>
            <a:pPr marL="801688" lvl="1" indent="-344488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2">
              <a:buFont typeface="Wingdings" pitchFamily="2" charset="2"/>
              <a:buChar char="v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Difficult to legally defend under Prop 218 cost of service</a:t>
            </a:r>
          </a:p>
          <a:p>
            <a:pPr lvl="2">
              <a:buFont typeface="Wingdings" pitchFamily="2" charset="2"/>
              <a:buChar char="v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itchFamily="2" charset="2"/>
              <a:buChar char="v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Other agencies phasing out this feature</a:t>
            </a:r>
          </a:p>
          <a:p>
            <a:pPr lvl="2">
              <a:buFont typeface="Wingdings" pitchFamily="2" charset="2"/>
              <a:buChar char="v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itchFamily="2" charset="2"/>
              <a:buChar char="v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Time for Oceano to do the same</a:t>
            </a:r>
          </a:p>
        </p:txBody>
      </p:sp>
    </p:spTree>
    <p:extLst>
      <p:ext uri="{BB962C8B-B14F-4D97-AF65-F5344CB8AC3E}">
        <p14:creationId xmlns:p14="http://schemas.microsoft.com/office/powerpoint/2010/main" val="2925952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5068"/>
            <a:ext cx="830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 algn="ctr"/>
            <a:r>
              <a:rPr lang="en-US" sz="2400" u="sng" dirty="0">
                <a:latin typeface="Arial" pitchFamily="34" charset="0"/>
                <a:cs typeface="Arial" pitchFamily="34" charset="0"/>
              </a:rPr>
              <a:t>Initial Policy Direction on Water System Revenues</a:t>
            </a: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63550" indent="-46355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01688" lvl="1" indent="-344488">
              <a:buFont typeface="Wingdings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Should a Multi-Family customer class be created?</a:t>
            </a:r>
          </a:p>
          <a:p>
            <a:pPr marL="801688" lvl="1" indent="-344488"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2">
              <a:buFont typeface="Wingdings" pitchFamily="2" charset="2"/>
              <a:buChar char="v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Apartments, mobile home parks, duplexes, etc. served by a master meter</a:t>
            </a:r>
          </a:p>
          <a:p>
            <a:pPr lvl="2">
              <a:buFont typeface="Wingdings" pitchFamily="2" charset="2"/>
              <a:buChar char="v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itchFamily="2" charset="2"/>
              <a:buChar char="v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Cost of service is generally less and justifies this class</a:t>
            </a:r>
          </a:p>
          <a:p>
            <a:pPr lvl="2">
              <a:buFont typeface="Wingdings" pitchFamily="2" charset="2"/>
              <a:buChar char="v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itchFamily="2" charset="2"/>
              <a:buChar char="v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Less demand on system for storage, infrastructure, maintenance, and peaking</a:t>
            </a:r>
          </a:p>
        </p:txBody>
      </p:sp>
    </p:spTree>
    <p:extLst>
      <p:ext uri="{BB962C8B-B14F-4D97-AF65-F5344CB8AC3E}">
        <p14:creationId xmlns:p14="http://schemas.microsoft.com/office/powerpoint/2010/main" val="37584052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2753</TotalTime>
  <Words>707</Words>
  <Application>Microsoft Office PowerPoint</Application>
  <PresentationFormat>On-screen Show (4:3)</PresentationFormat>
  <Paragraphs>200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Oceano Community Services District </vt:lpstr>
      <vt:lpstr> Ordinance 2015-01&amp;2017-01 ESTABLISHED WATER SERVICE CHARGES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Addressing Affordability</vt:lpstr>
      <vt:lpstr>PowerPoint Presentation</vt:lpstr>
      <vt:lpstr>PROCESS AND NEXT STEPS</vt:lpstr>
      <vt:lpstr>PROCESS AND NEXT STEPS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Oceano Community Services District</dc:title>
  <dc:creator>Office</dc:creator>
  <cp:lastModifiedBy>Will Clemens</cp:lastModifiedBy>
  <cp:revision>205</cp:revision>
  <dcterms:created xsi:type="dcterms:W3CDTF">2015-02-05T16:42:06Z</dcterms:created>
  <dcterms:modified xsi:type="dcterms:W3CDTF">2020-07-08T20:01:46Z</dcterms:modified>
</cp:coreProperties>
</file>