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handoutMasterIdLst>
    <p:handoutMasterId r:id="rId9"/>
  </p:handoutMasterIdLst>
  <p:sldIdLst>
    <p:sldId id="256" r:id="rId2"/>
    <p:sldId id="273" r:id="rId3"/>
    <p:sldId id="302" r:id="rId4"/>
    <p:sldId id="303" r:id="rId5"/>
    <p:sldId id="304" r:id="rId6"/>
    <p:sldId id="305" r:id="rId7"/>
    <p:sldId id="30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3913" autoAdjust="0"/>
  </p:normalViewPr>
  <p:slideViewPr>
    <p:cSldViewPr>
      <p:cViewPr varScale="1">
        <p:scale>
          <a:sx n="103" d="100"/>
          <a:sy n="103" d="100"/>
        </p:scale>
        <p:origin x="124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F7EC8-50CE-4A61-9846-5872E224ECBA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FC7E4-C785-4D51-9ED5-B81C788198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92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0B57D3-443B-45C7-9B8F-79F9280B15D0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30B57D3-443B-45C7-9B8F-79F9280B15D0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0B57D3-443B-45C7-9B8F-79F9280B15D0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0B57D3-443B-45C7-9B8F-79F9280B15D0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10762"/>
          </a:xfrm>
        </p:spPr>
        <p:txBody>
          <a:bodyPr>
            <a:normAutofit fontScale="90000"/>
          </a:bodyPr>
          <a:lstStyle/>
          <a:p>
            <a:r>
              <a:rPr lang="en-US" dirty="0"/>
              <a:t>Oceano Community Services District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69993"/>
          </a:xfrm>
        </p:spPr>
        <p:txBody>
          <a:bodyPr/>
          <a:lstStyle/>
          <a:p>
            <a:r>
              <a:rPr lang="en-US" dirty="0">
                <a:solidFill>
                  <a:srgbClr val="003A1A"/>
                </a:solidFill>
              </a:rPr>
              <a:t>Water System Revenues</a:t>
            </a:r>
          </a:p>
          <a:p>
            <a:r>
              <a:rPr lang="en-US" dirty="0">
                <a:solidFill>
                  <a:srgbClr val="003A1A"/>
                </a:solidFill>
              </a:rPr>
              <a:t>Ordinance Introduction</a:t>
            </a:r>
          </a:p>
          <a:p>
            <a:endParaRPr lang="en-US" dirty="0"/>
          </a:p>
        </p:txBody>
      </p:sp>
      <p:pic>
        <p:nvPicPr>
          <p:cNvPr id="7" name="Picture 6" descr="logo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362200"/>
            <a:ext cx="2362200" cy="241588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5068"/>
            <a:ext cx="83058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 algn="ctr"/>
            <a:r>
              <a:rPr lang="en-US" sz="2400" u="sng" dirty="0">
                <a:latin typeface="Arial" pitchFamily="34" charset="0"/>
                <a:cs typeface="Arial" pitchFamily="34" charset="0"/>
              </a:rPr>
              <a:t>Initial Board Policy Direction on July 8, 2020</a:t>
            </a: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Fund the Capital Improvement Program</a:t>
            </a:r>
          </a:p>
          <a:p>
            <a:pPr marL="1258888" lvl="2" indent="-344488">
              <a:buFont typeface="Wingdings" pitchFamily="2" charset="2"/>
              <a:buChar char="v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Three-year phase in</a:t>
            </a:r>
          </a:p>
          <a:p>
            <a:pPr marL="801688" lvl="1" indent="-344488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Eliminate 6 units of water in base rate</a:t>
            </a:r>
          </a:p>
          <a:p>
            <a:pPr marL="801688" lvl="1" indent="-344488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Create a Multi-Family customer class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Two-tiered usage rate</a:t>
            </a:r>
          </a:p>
          <a:p>
            <a:pPr marL="1258888" lvl="2" indent="-344488">
              <a:buFont typeface="Wingdings" pitchFamily="2" charset="2"/>
              <a:buChar char="v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Tier 1 tied to Lopez water / Tier 2 tied to State water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Phased rate increase</a:t>
            </a:r>
          </a:p>
          <a:p>
            <a:pPr marL="1258888" lvl="2" indent="-344488">
              <a:buFont typeface="Wingdings" pitchFamily="2" charset="2"/>
              <a:buChar char="v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Three-year phase in</a:t>
            </a:r>
          </a:p>
          <a:p>
            <a:pPr marL="1258888" lvl="2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endParaRPr lang="en-US" sz="2000" dirty="0"/>
          </a:p>
          <a:p>
            <a:pPr lvl="1">
              <a:buFont typeface="Wingdings" pitchFamily="2" charset="2"/>
              <a:buChar char="v"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52B2E37-37DC-4723-9F7D-5E1BFC02F3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860055"/>
              </p:ext>
            </p:extLst>
          </p:nvPr>
        </p:nvGraphicFramePr>
        <p:xfrm>
          <a:off x="838200" y="9526"/>
          <a:ext cx="6934200" cy="601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7886652" imgH="6839030" progId="Excel.Sheet.12">
                  <p:embed/>
                </p:oleObj>
              </mc:Choice>
              <mc:Fallback>
                <p:oleObj name="Worksheet" r:id="rId3" imgW="7886652" imgH="68390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9526"/>
                        <a:ext cx="6934200" cy="6012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3949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2A472B-78FC-44CE-BEFE-91D69B14C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Rates at Average Usage (15 units)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5642BFC-0A9D-4793-90F1-FC97A8D291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363015"/>
              </p:ext>
            </p:extLst>
          </p:nvPr>
        </p:nvGraphicFramePr>
        <p:xfrm>
          <a:off x="457200" y="1481138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431898457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94242441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13726764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777529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Bi-Monthly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44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2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Single 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$114.49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$138.55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$24.06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63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42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Multi 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$114.49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$123.42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$8.93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418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082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2A472B-78FC-44CE-BEFE-91D69B14C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Rates at Low Usage (6 units)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5642BFC-0A9D-4793-90F1-FC97A8D291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689480"/>
              </p:ext>
            </p:extLst>
          </p:nvPr>
        </p:nvGraphicFramePr>
        <p:xfrm>
          <a:off x="457200" y="1481138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431898457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94242441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13726764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777529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Bi-Monthly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44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2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Single 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$64.36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$80.32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$15.96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63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42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Multi 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$64.36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$65.19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$0.83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418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481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2A472B-78FC-44CE-BEFE-91D69B14C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Future Annual Increases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5642BFC-0A9D-4793-90F1-FC97A8D291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745397"/>
              </p:ext>
            </p:extLst>
          </p:nvPr>
        </p:nvGraphicFramePr>
        <p:xfrm>
          <a:off x="457200" y="1481138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343189845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942424414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13726764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10987512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777529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7/1/21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7/1/22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7/1/25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44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2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Base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63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42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Usage Charges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Actual</a:t>
                      </a:r>
                    </a:p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418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723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>
              <a:buFont typeface="Wingdings" pitchFamily="2" charset="2"/>
              <a:buChar char="ü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Tonight introduce ordinance and set hearing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Mail Prop 218 legal notice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Protest Hearing October 14, 2020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Rates effective starting billing period in November</a:t>
            </a:r>
          </a:p>
          <a:p>
            <a:pPr>
              <a:buFont typeface="Wingdings" pitchFamily="2" charset="2"/>
              <a:buChar char="v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PROCESS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3601895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2843</TotalTime>
  <Words>169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Microsoft Excel Worksheet</vt:lpstr>
      <vt:lpstr>Oceano Community Services District </vt:lpstr>
      <vt:lpstr>PowerPoint Presentation</vt:lpstr>
      <vt:lpstr>PowerPoint Presentation</vt:lpstr>
      <vt:lpstr>Rates at Average Usage (15 units)</vt:lpstr>
      <vt:lpstr>Rates at Low Usage (6 units)</vt:lpstr>
      <vt:lpstr>Future Annual Increases</vt:lpstr>
      <vt:lpstr>PROCESS AND NEXT STEPS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Oceano Community Services District</dc:title>
  <dc:creator>Office</dc:creator>
  <cp:lastModifiedBy>Will Clemens</cp:lastModifiedBy>
  <cp:revision>213</cp:revision>
  <dcterms:created xsi:type="dcterms:W3CDTF">2015-02-05T16:42:06Z</dcterms:created>
  <dcterms:modified xsi:type="dcterms:W3CDTF">2020-08-12T23:37:26Z</dcterms:modified>
</cp:coreProperties>
</file>